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54EB2-C8B5-20AD-32B8-7ADEE89C3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F01DE-9797-DA54-8CBF-2A8B71844D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E64FC-4DFB-2AB1-2536-69438A1CB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7414-FE89-41D0-BBB2-9203A3E2EE5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F029F-C3A2-F3D2-BFE7-EF4AB06E8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E9CB5-34DD-115A-85F1-2B53BEA60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3A67-9FC1-4185-ACBB-9CEACBB95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68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F50D9-AF6D-4BED-61BE-AF37EFA0E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FB5B56-5C16-E140-7B8C-1F847313F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23343-D5B2-18FA-8436-FA6C64CA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7414-FE89-41D0-BBB2-9203A3E2EE5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1F805-B5EF-1DC4-6934-E9E83BD1A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2DB05-1F2B-ECAC-1B9A-5346A19A2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3A67-9FC1-4185-ACBB-9CEACBB95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7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E6E6C5-5D43-EAE0-8D17-7A59ED3A9B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D40488-8B76-C512-D85A-4317658A8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AC614-3019-0894-25C9-33C3F28A5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7414-FE89-41D0-BBB2-9203A3E2EE5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C2FC5-9238-4FC9-9CB5-3FCE51621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5B536-5FE6-02CE-6896-370F50A8B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3A67-9FC1-4185-ACBB-9CEACBB95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61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9CBBC-E27A-A189-3959-11C8BBEC6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93DC2-558C-5B60-FAED-98A133845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C501E-53B1-9FFA-DF0D-B7064240C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7414-FE89-41D0-BBB2-9203A3E2EE5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03522-D18D-FB23-022F-C1E006152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6E2E5-CC4E-82C6-AABE-14304E4FA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3A67-9FC1-4185-ACBB-9CEACBB95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2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A2C8C-3C9E-7E4A-3AE7-8F07E9F89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5DEC7-CFD4-4248-AECC-F16B0D4DE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E6158-5EAF-F088-C821-B2BE0AFD8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7414-FE89-41D0-BBB2-9203A3E2EE5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9D4DA-1A4B-6C95-91EE-BBA54575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18B8A-5BC3-2FF0-B97E-AE63762E0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3A67-9FC1-4185-ACBB-9CEACBB95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9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B312C-DA67-30BD-E2DF-871CBF1C0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966D6-EF53-F78A-D577-FC4C646DC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96AD31-48AA-5D5B-4D99-AA7041274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20036D-682C-5C15-CDAB-819827F2B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7414-FE89-41D0-BBB2-9203A3E2EE5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915DC-D9D8-BFAD-4B43-85D06275B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ADCC7-3910-343B-3CBA-AA525003E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3A67-9FC1-4185-ACBB-9CEACBB95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22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69C72-2304-CA73-A840-5961E423B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B823D-4B88-2861-1BF1-DFF856909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0C271B-99FB-661F-28B4-AEACF37D6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89D4E1-224E-7829-108A-D25F2E8157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A459FC-6544-0D08-E31A-81EAFAAE69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61CA6B-DD7F-5CD4-BAA0-C0D015FD4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7414-FE89-41D0-BBB2-9203A3E2EE5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41003F-253E-86DA-5414-6DC97B772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C95F97-B0B8-F35B-537F-8A90B693C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3A67-9FC1-4185-ACBB-9CEACBB95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9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5BDAF-660E-72F1-C845-5770C4A04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7C843F-1E55-4227-AB06-0D086BC4A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7414-FE89-41D0-BBB2-9203A3E2EE5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36733A-CB2D-9770-FA40-9A3608805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ADEDE7-6C00-1F19-FD43-3F00DCD15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3A67-9FC1-4185-ACBB-9CEACBB95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9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AD35DF-6C24-FBC3-B49B-D24F8B04D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7414-FE89-41D0-BBB2-9203A3E2EE5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78D036-B16F-B9EE-C674-0878B45DB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916184-9D3C-7316-0589-C2CCBBA80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3A67-9FC1-4185-ACBB-9CEACBB95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63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3F66C-063C-675A-2E5D-26EEFA33B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E3D40-9B6B-830B-AF6C-0F74C50FB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9B273-4FFA-DAC3-307D-AE232FD698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5FE1D-D338-9F5D-1C96-EAFC511A4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7414-FE89-41D0-BBB2-9203A3E2EE5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C3727E-44E0-EE7F-AE26-E49B1D159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C5100-2BBE-E9D7-ABD0-B8453DE05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3A67-9FC1-4185-ACBB-9CEACBB95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6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E6E74-5EF0-B1A4-4201-1F954A11F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1B540A-A0D8-4772-CE33-FCBB3B88B7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04DE5B-3ABA-62F6-A520-D38DA6F2F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6F266-FE90-F9CB-29E0-A62A935CB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7414-FE89-41D0-BBB2-9203A3E2EE5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BA80D-F8A8-044D-6B69-448FC0582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F974D-1DD6-8A9F-6F87-A8771196F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3A67-9FC1-4185-ACBB-9CEACBB95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23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255100-0F26-3ED2-0A81-42E5AB840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43849-5C09-221E-8559-41E1E2652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D5E77-EC4D-FCD2-B72C-41C838F991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87414-FE89-41D0-BBB2-9203A3E2EE5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2FDF6-C47C-400C-652A-280C6E680E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1EDE6-A6D9-1017-B1E1-02EB3695F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A3A67-9FC1-4185-ACBB-9CEACBB95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36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A53BA-B6EF-8BCC-974E-3FCB40FEB6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GridView</a:t>
            </a:r>
            <a:r>
              <a:rPr lang="en-US" dirty="0"/>
              <a:t> in Android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8D0A54-D158-D186-122B-673768E938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63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D86E-6DBF-5CD3-7803-CEBD489BF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5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is </a:t>
            </a:r>
            <a:r>
              <a:rPr lang="en-US" b="1" dirty="0" err="1"/>
              <a:t>GridView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1196A-53EF-8374-1785-84C427E18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14426"/>
            <a:ext cx="10677525" cy="5743574"/>
          </a:xfrm>
        </p:spPr>
        <p:txBody>
          <a:bodyPr>
            <a:normAutofit/>
          </a:bodyPr>
          <a:lstStyle/>
          <a:p>
            <a:pPr algn="just"/>
            <a:r>
              <a:rPr lang="en-US" b="0" i="0" dirty="0">
                <a:solidFill>
                  <a:srgbClr val="273239"/>
                </a:solidFill>
                <a:effectLst/>
              </a:rPr>
              <a:t>A </a:t>
            </a:r>
            <a:r>
              <a:rPr lang="en-US" b="0" i="0" dirty="0" err="1">
                <a:solidFill>
                  <a:srgbClr val="273239"/>
                </a:solidFill>
                <a:effectLst/>
              </a:rPr>
              <a:t>GridView</a:t>
            </a:r>
            <a:r>
              <a:rPr lang="en-US" b="0" i="0" dirty="0">
                <a:solidFill>
                  <a:srgbClr val="273239"/>
                </a:solidFill>
                <a:effectLst/>
              </a:rPr>
              <a:t> is a type of </a:t>
            </a:r>
            <a:r>
              <a:rPr lang="en-US" b="0" i="0" dirty="0" err="1">
                <a:solidFill>
                  <a:srgbClr val="273239"/>
                </a:solidFill>
                <a:effectLst/>
              </a:rPr>
              <a:t>AdapterView</a:t>
            </a:r>
            <a:r>
              <a:rPr lang="en-US" b="0" i="0" dirty="0">
                <a:solidFill>
                  <a:srgbClr val="273239"/>
                </a:solidFill>
                <a:effectLst/>
              </a:rPr>
              <a:t> that displays items in a two-dimensional scrolling grid. Items are inserted into this grid layout from a database or from an array. The adapter is used for displaying this data, </a:t>
            </a:r>
            <a:r>
              <a:rPr lang="en-US" b="1" i="0" dirty="0" err="1">
                <a:solidFill>
                  <a:srgbClr val="273239"/>
                </a:solidFill>
                <a:effectLst/>
              </a:rPr>
              <a:t>setAdapter</a:t>
            </a:r>
            <a:r>
              <a:rPr lang="en-US" b="1" i="0" dirty="0">
                <a:solidFill>
                  <a:srgbClr val="273239"/>
                </a:solidFill>
                <a:effectLst/>
              </a:rPr>
              <a:t>()</a:t>
            </a:r>
            <a:r>
              <a:rPr lang="en-US" b="0" i="0" dirty="0">
                <a:solidFill>
                  <a:srgbClr val="273239"/>
                </a:solidFill>
                <a:effectLst/>
              </a:rPr>
              <a:t> method is used to join the adapter with </a:t>
            </a:r>
            <a:r>
              <a:rPr lang="en-US" b="0" i="0" dirty="0" err="1">
                <a:solidFill>
                  <a:srgbClr val="273239"/>
                </a:solidFill>
                <a:effectLst/>
              </a:rPr>
              <a:t>GridView</a:t>
            </a:r>
            <a:r>
              <a:rPr lang="en-US" b="0" i="0" dirty="0">
                <a:solidFill>
                  <a:srgbClr val="273239"/>
                </a:solidFill>
                <a:effectLst/>
              </a:rPr>
              <a:t>. The main function of the adapter in </a:t>
            </a:r>
            <a:r>
              <a:rPr lang="en-US" b="0" i="0" dirty="0" err="1">
                <a:solidFill>
                  <a:srgbClr val="273239"/>
                </a:solidFill>
                <a:effectLst/>
              </a:rPr>
              <a:t>GridView</a:t>
            </a:r>
            <a:r>
              <a:rPr lang="en-US" b="0" i="0" dirty="0">
                <a:solidFill>
                  <a:srgbClr val="273239"/>
                </a:solidFill>
                <a:effectLst/>
              </a:rPr>
              <a:t> is to fetch data from a database or array and insert each piece of data in an appropriate item that will be displayed in </a:t>
            </a:r>
            <a:r>
              <a:rPr lang="en-US" b="0" i="0" dirty="0" err="1">
                <a:solidFill>
                  <a:srgbClr val="273239"/>
                </a:solidFill>
                <a:effectLst/>
              </a:rPr>
              <a:t>GridView</a:t>
            </a:r>
            <a:r>
              <a:rPr lang="en-US" b="0" i="0" dirty="0">
                <a:solidFill>
                  <a:srgbClr val="273239"/>
                </a:solidFill>
                <a:effectLst/>
              </a:rPr>
              <a:t>.</a:t>
            </a:r>
            <a:endParaRPr lang="en-US" dirty="0"/>
          </a:p>
        </p:txBody>
      </p:sp>
      <p:pic>
        <p:nvPicPr>
          <p:cNvPr id="1026" name="Picture 2" descr="GridView Orientation">
            <a:extLst>
              <a:ext uri="{FF2B5EF4-FFF2-40B4-BE49-F238E27FC236}">
                <a16:creationId xmlns:a16="http://schemas.microsoft.com/office/drawing/2014/main" id="{FC2733E2-589C-0A18-A98F-0E4A08FF3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320" y="3505200"/>
            <a:ext cx="48514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369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43F19-4D9A-79D5-025B-67067D2DE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73239"/>
                </a:solidFill>
                <a:effectLst/>
                <a:latin typeface="Nunito" pitchFamily="2" charset="0"/>
              </a:rPr>
              <a:t>XML Attributes of </a:t>
            </a:r>
            <a:r>
              <a:rPr lang="en-US" b="1" i="0" dirty="0" err="1">
                <a:solidFill>
                  <a:srgbClr val="273239"/>
                </a:solidFill>
                <a:effectLst/>
                <a:latin typeface="Nunito" pitchFamily="2" charset="0"/>
              </a:rPr>
              <a:t>GridView</a:t>
            </a:r>
            <a:br>
              <a:rPr lang="en-US" b="1" i="0" dirty="0">
                <a:solidFill>
                  <a:srgbClr val="273239"/>
                </a:solidFill>
                <a:effectLst/>
                <a:latin typeface="Nunito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F3589-1A50-4AC8-7ADA-A11DD5FE9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273239"/>
                </a:solidFill>
                <a:effectLst/>
              </a:rPr>
              <a:t>android:numColumns</a:t>
            </a:r>
            <a:r>
              <a:rPr lang="en-US" b="0" i="0" dirty="0">
                <a:solidFill>
                  <a:srgbClr val="273239"/>
                </a:solidFill>
                <a:effectLst/>
              </a:rPr>
              <a:t>: This attribute of </a:t>
            </a:r>
            <a:r>
              <a:rPr lang="en-US" b="0" i="0" dirty="0" err="1">
                <a:solidFill>
                  <a:srgbClr val="273239"/>
                </a:solidFill>
                <a:effectLst/>
              </a:rPr>
              <a:t>GridView</a:t>
            </a:r>
            <a:r>
              <a:rPr lang="en-US" b="0" i="0" dirty="0">
                <a:solidFill>
                  <a:srgbClr val="273239"/>
                </a:solidFill>
                <a:effectLst/>
              </a:rPr>
              <a:t> will be used to decide the number of columns that are to be displayed in Grid.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273239"/>
                </a:solidFill>
                <a:effectLst/>
              </a:rPr>
              <a:t>android:horizontalSpacing</a:t>
            </a:r>
            <a:r>
              <a:rPr lang="en-US" b="0" i="0" dirty="0">
                <a:solidFill>
                  <a:srgbClr val="273239"/>
                </a:solidFill>
                <a:effectLst/>
              </a:rPr>
              <a:t>: This attribute is used to define the spacing between two columns of </a:t>
            </a:r>
            <a:r>
              <a:rPr lang="en-US" b="0" i="0" dirty="0" err="1">
                <a:solidFill>
                  <a:srgbClr val="273239"/>
                </a:solidFill>
                <a:effectLst/>
              </a:rPr>
              <a:t>GridView</a:t>
            </a:r>
            <a:r>
              <a:rPr lang="en-US" b="0" i="0" dirty="0">
                <a:solidFill>
                  <a:srgbClr val="273239"/>
                </a:solidFill>
                <a:effectLst/>
              </a:rPr>
              <a:t>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273239"/>
                </a:solidFill>
                <a:effectLst/>
              </a:rPr>
              <a:t>android:verticalSpacing</a:t>
            </a:r>
            <a:r>
              <a:rPr lang="en-US" b="0" i="0" dirty="0">
                <a:solidFill>
                  <a:srgbClr val="273239"/>
                </a:solidFill>
                <a:effectLst/>
              </a:rPr>
              <a:t>: This attribute is used to specify the spacing between two rows of </a:t>
            </a:r>
            <a:r>
              <a:rPr lang="en-US" b="0" i="0" dirty="0" err="1">
                <a:solidFill>
                  <a:srgbClr val="273239"/>
                </a:solidFill>
                <a:effectLst/>
              </a:rPr>
              <a:t>GridView</a:t>
            </a:r>
            <a:r>
              <a:rPr lang="en-US" b="0" i="0" dirty="0">
                <a:solidFill>
                  <a:srgbClr val="273239"/>
                </a:solidFill>
                <a:effectLst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209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7D88E-99AD-99EC-F57E-83CB78346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</a:t>
            </a:r>
          </a:p>
        </p:txBody>
      </p:sp>
      <p:pic>
        <p:nvPicPr>
          <p:cNvPr id="5" name="Content Placeholder 4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74EC446D-8287-ED2F-4ACF-8A4D01FE73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25" y="1584592"/>
            <a:ext cx="10870135" cy="5273408"/>
          </a:xfrm>
        </p:spPr>
      </p:pic>
    </p:spTree>
    <p:extLst>
      <p:ext uri="{BB962C8B-B14F-4D97-AF65-F5344CB8AC3E}">
        <p14:creationId xmlns:p14="http://schemas.microsoft.com/office/powerpoint/2010/main" val="622265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A1DE9-D04A-5F15-1DAA-470414F9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73239"/>
                </a:solidFill>
                <a:effectLst/>
                <a:latin typeface="Nunito" pitchFamily="2" charset="0"/>
              </a:rPr>
              <a:t> app &gt; res &gt; layout &gt; Right-Click &gt; Layout Resource file-&gt;cardview.xml</a:t>
            </a:r>
            <a:endParaRPr lang="en-US" dirty="0"/>
          </a:p>
        </p:txBody>
      </p:sp>
      <p:pic>
        <p:nvPicPr>
          <p:cNvPr id="5" name="Content Placeholder 4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1C6328EE-115A-1F8D-92A7-3A3FC48551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1825624"/>
            <a:ext cx="11134725" cy="4927873"/>
          </a:xfrm>
        </p:spPr>
      </p:pic>
    </p:spTree>
    <p:extLst>
      <p:ext uri="{BB962C8B-B14F-4D97-AF65-F5344CB8AC3E}">
        <p14:creationId xmlns:p14="http://schemas.microsoft.com/office/powerpoint/2010/main" val="62432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35C96-3241-4608-B6EF-199FFB3DB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275"/>
          </a:xfrm>
        </p:spPr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273239"/>
                </a:solidFill>
                <a:effectLst/>
                <a:latin typeface="Nunito" pitchFamily="2" charset="0"/>
              </a:rPr>
              <a:t>Create a Model Class for Storing Data</a:t>
            </a:r>
            <a:br>
              <a:rPr lang="en-US" b="1" i="0" dirty="0">
                <a:solidFill>
                  <a:srgbClr val="273239"/>
                </a:solidFill>
                <a:effectLst/>
                <a:latin typeface="Nunito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9E40F-0C63-E8A3-8329-DCFFDA632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8400"/>
            <a:ext cx="10515600" cy="5008563"/>
          </a:xfrm>
        </p:spPr>
        <p:txBody>
          <a:bodyPr/>
          <a:lstStyle/>
          <a:p>
            <a:r>
              <a:rPr lang="en-US" b="1" i="0" dirty="0">
                <a:solidFill>
                  <a:srgbClr val="273239"/>
                </a:solidFill>
                <a:effectLst/>
                <a:latin typeface="Nunito" pitchFamily="2" charset="0"/>
              </a:rPr>
              <a:t>app &gt; java &gt; apps package name &gt; Right-Click</a:t>
            </a:r>
            <a:r>
              <a:rPr lang="en-US" b="0" i="0" dirty="0">
                <a:solidFill>
                  <a:srgbClr val="273239"/>
                </a:solidFill>
                <a:effectLst/>
                <a:latin typeface="Nunito" pitchFamily="2" charset="0"/>
              </a:rPr>
              <a:t> on it. Then Click on </a:t>
            </a:r>
            <a:r>
              <a:rPr lang="en-US" b="1" i="0" dirty="0">
                <a:solidFill>
                  <a:srgbClr val="273239"/>
                </a:solidFill>
                <a:effectLst/>
                <a:latin typeface="Nunito" pitchFamily="2" charset="0"/>
              </a:rPr>
              <a:t>New &gt; Java Class-&gt;CourseModel.java</a:t>
            </a:r>
            <a:endParaRPr lang="en-US" dirty="0"/>
          </a:p>
        </p:txBody>
      </p:sp>
      <p:pic>
        <p:nvPicPr>
          <p:cNvPr id="5" name="Picture 4" descr="A computer code with text&#10;&#10;Description automatically generated">
            <a:extLst>
              <a:ext uri="{FF2B5EF4-FFF2-40B4-BE49-F238E27FC236}">
                <a16:creationId xmlns:a16="http://schemas.microsoft.com/office/drawing/2014/main" id="{E6FDA36C-E86D-1E89-540D-F257C280BB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1993650"/>
            <a:ext cx="8676640" cy="486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06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E932D-AB5A-96B1-CFB6-D707D11D2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73239"/>
                </a:solidFill>
                <a:effectLst/>
                <a:latin typeface="Nunito" pitchFamily="2" charset="0"/>
              </a:rPr>
              <a:t>Create an Adapter Class</a:t>
            </a:r>
            <a:br>
              <a:rPr lang="en-US" b="1" i="0" dirty="0">
                <a:solidFill>
                  <a:srgbClr val="273239"/>
                </a:solidFill>
                <a:effectLst/>
                <a:latin typeface="Nunito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7FC8A-D602-5CAD-665A-1D61A552E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715000"/>
          </a:xfrm>
        </p:spPr>
        <p:txBody>
          <a:bodyPr/>
          <a:lstStyle/>
          <a:p>
            <a:r>
              <a:rPr lang="en-US" b="1" i="0" dirty="0">
                <a:solidFill>
                  <a:srgbClr val="273239"/>
                </a:solidFill>
                <a:effectLst/>
                <a:latin typeface="Nunito" pitchFamily="2" charset="0"/>
              </a:rPr>
              <a:t>app &gt; java &gt; apps package name &gt; Right-Click</a:t>
            </a:r>
            <a:r>
              <a:rPr lang="en-US" b="0" i="0" dirty="0">
                <a:solidFill>
                  <a:srgbClr val="273239"/>
                </a:solidFill>
                <a:effectLst/>
                <a:latin typeface="Nunito" pitchFamily="2" charset="0"/>
              </a:rPr>
              <a:t> on it. Then Click on </a:t>
            </a:r>
            <a:r>
              <a:rPr lang="en-US" b="1" i="0" dirty="0">
                <a:solidFill>
                  <a:srgbClr val="273239"/>
                </a:solidFill>
                <a:effectLst/>
                <a:latin typeface="Nunito" pitchFamily="2" charset="0"/>
              </a:rPr>
              <a:t>New &gt; Java Class-&gt;CourseGVadapter.java</a:t>
            </a:r>
          </a:p>
          <a:p>
            <a:endParaRPr lang="en-US" dirty="0"/>
          </a:p>
        </p:txBody>
      </p:sp>
      <p:pic>
        <p:nvPicPr>
          <p:cNvPr id="5" name="Picture 4" descr="A screenshot of a computer code&#10;&#10;Description automatically generated">
            <a:extLst>
              <a:ext uri="{FF2B5EF4-FFF2-40B4-BE49-F238E27FC236}">
                <a16:creationId xmlns:a16="http://schemas.microsoft.com/office/drawing/2014/main" id="{09D1B014-C932-0D5F-41FC-927543DBAD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481" y="2085876"/>
            <a:ext cx="10217319" cy="477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22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80D2D-A9A3-2FB9-DE01-43227266D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73239"/>
                </a:solidFill>
                <a:effectLst/>
                <a:latin typeface="Nunito" pitchFamily="2" charset="0"/>
              </a:rPr>
              <a:t>Working with the </a:t>
            </a:r>
            <a:r>
              <a:rPr lang="en-US" b="1" i="0" dirty="0" err="1">
                <a:solidFill>
                  <a:srgbClr val="273239"/>
                </a:solidFill>
                <a:effectLst/>
                <a:latin typeface="Nunito" pitchFamily="2" charset="0"/>
              </a:rPr>
              <a:t>MainActivity</a:t>
            </a:r>
            <a:r>
              <a:rPr lang="en-US" b="1" i="0" dirty="0">
                <a:solidFill>
                  <a:srgbClr val="273239"/>
                </a:solidFill>
                <a:effectLst/>
                <a:latin typeface="Nunito" pitchFamily="2" charset="0"/>
              </a:rPr>
              <a:t> File</a:t>
            </a:r>
            <a:br>
              <a:rPr lang="en-US" b="1" i="0" dirty="0">
                <a:solidFill>
                  <a:srgbClr val="273239"/>
                </a:solidFill>
                <a:effectLst/>
                <a:latin typeface="Nunito" pitchFamily="2" charset="0"/>
              </a:rPr>
            </a:br>
            <a:endParaRPr lang="en-US" dirty="0"/>
          </a:p>
        </p:txBody>
      </p:sp>
      <p:pic>
        <p:nvPicPr>
          <p:cNvPr id="5" name="Content Placeholder 4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7D775B1E-627A-7E41-8F65-E3DA7EDC76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40" y="1055488"/>
            <a:ext cx="10942320" cy="5707500"/>
          </a:xfrm>
        </p:spPr>
      </p:pic>
    </p:spTree>
    <p:extLst>
      <p:ext uri="{BB962C8B-B14F-4D97-AF65-F5344CB8AC3E}">
        <p14:creationId xmlns:p14="http://schemas.microsoft.com/office/powerpoint/2010/main" val="1680807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240</Words>
  <Application>Microsoft Office PowerPoint</Application>
  <PresentationFormat>Widescreen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Nunito</vt:lpstr>
      <vt:lpstr>Office Theme</vt:lpstr>
      <vt:lpstr>GridView in Android </vt:lpstr>
      <vt:lpstr>What is GridView</vt:lpstr>
      <vt:lpstr>XML Attributes of GridView </vt:lpstr>
      <vt:lpstr>Example</vt:lpstr>
      <vt:lpstr> app &gt; res &gt; layout &gt; Right-Click &gt; Layout Resource file-&gt;cardview.xml</vt:lpstr>
      <vt:lpstr>Create a Model Class for Storing Data </vt:lpstr>
      <vt:lpstr>Create an Adapter Class </vt:lpstr>
      <vt:lpstr>Working with the MainActivity File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GridView in Android </dc:title>
  <dc:creator>Dr. Dinesh Sharma [MU - Jaipur]</dc:creator>
  <cp:lastModifiedBy>Dr. Dinesh Sharma [MU - Jaipur]</cp:lastModifiedBy>
  <cp:revision>6</cp:revision>
  <dcterms:created xsi:type="dcterms:W3CDTF">2024-03-18T17:38:59Z</dcterms:created>
  <dcterms:modified xsi:type="dcterms:W3CDTF">2024-03-18T17:54:46Z</dcterms:modified>
</cp:coreProperties>
</file>